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9" r:id="rId3"/>
    <p:sldId id="260" r:id="rId4"/>
    <p:sldId id="261" r:id="rId5"/>
    <p:sldId id="262" r:id="rId6"/>
    <p:sldId id="263" r:id="rId7"/>
    <p:sldId id="264" r:id="rId8"/>
    <p:sldId id="271" r:id="rId9"/>
    <p:sldId id="267" r:id="rId10"/>
    <p:sldId id="266" r:id="rId11"/>
    <p:sldId id="270"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5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09EA61C-DFA9-424D-B6B8-13B7658624C4}" type="datetimeFigureOut">
              <a:rPr lang="en-US" smtClean="0"/>
              <a:t>11/7/2019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FABD6A9-0527-4A7C-81E7-F065DE3A25DD}" type="slidenum">
              <a:rPr lang="en-US" smtClean="0"/>
              <a:t>‹#›</a:t>
            </a:fld>
            <a:endParaRPr lang="en-US"/>
          </a:p>
        </p:txBody>
      </p:sp>
    </p:spTree>
    <p:extLst>
      <p:ext uri="{BB962C8B-B14F-4D97-AF65-F5344CB8AC3E}">
        <p14:creationId xmlns:p14="http://schemas.microsoft.com/office/powerpoint/2010/main" val="3768071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581845D-D300-4D1C-98CD-2DE417AD39EB}"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355992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1845D-D300-4D1C-98CD-2DE417AD39EB}"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99670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1845D-D300-4D1C-98CD-2DE417AD39EB}"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106047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1845D-D300-4D1C-98CD-2DE417AD39EB}"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339685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1845D-D300-4D1C-98CD-2DE417AD39EB}"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18033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81845D-D300-4D1C-98CD-2DE417AD39EB}"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278186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1845D-D300-4D1C-98CD-2DE417AD39EB}"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179323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81845D-D300-4D1C-98CD-2DE417AD39EB}"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3612648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1845D-D300-4D1C-98CD-2DE417AD39EB}"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212570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1845D-D300-4D1C-98CD-2DE417AD39EB}"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92597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1845D-D300-4D1C-98CD-2DE417AD39EB}"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5FAD2-BBB2-4848-B3A3-5E703F165EB5}" type="slidenum">
              <a:rPr lang="en-US" smtClean="0"/>
              <a:t>‹#›</a:t>
            </a:fld>
            <a:endParaRPr lang="en-US"/>
          </a:p>
        </p:txBody>
      </p:sp>
    </p:spTree>
    <p:extLst>
      <p:ext uri="{BB962C8B-B14F-4D97-AF65-F5344CB8AC3E}">
        <p14:creationId xmlns:p14="http://schemas.microsoft.com/office/powerpoint/2010/main" val="435687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1845D-D300-4D1C-98CD-2DE417AD39EB}" type="datetimeFigureOut">
              <a:rPr lang="en-US" smtClean="0"/>
              <a:t>11/7/2019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5FAD2-BBB2-4848-B3A3-5E703F165EB5}" type="slidenum">
              <a:rPr lang="en-US" smtClean="0"/>
              <a:t>‹#›</a:t>
            </a:fld>
            <a:endParaRPr lang="en-US"/>
          </a:p>
        </p:txBody>
      </p:sp>
    </p:spTree>
    <p:extLst>
      <p:ext uri="{BB962C8B-B14F-4D97-AF65-F5344CB8AC3E}">
        <p14:creationId xmlns:p14="http://schemas.microsoft.com/office/powerpoint/2010/main" val="2397461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hetrevorproject.or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Information Update</a:t>
            </a:r>
          </a:p>
        </p:txBody>
      </p:sp>
      <p:sp>
        <p:nvSpPr>
          <p:cNvPr id="3" name="Subtitle 2"/>
          <p:cNvSpPr>
            <a:spLocks noGrp="1"/>
          </p:cNvSpPr>
          <p:nvPr>
            <p:ph type="subTitle" idx="1"/>
          </p:nvPr>
        </p:nvSpPr>
        <p:spPr/>
        <p:txBody>
          <a:bodyPr/>
          <a:lstStyle/>
          <a:p>
            <a:r>
              <a:rPr lang="en-US" b="1" dirty="0"/>
              <a:t>First United Methodist Church of Gilbert</a:t>
            </a:r>
          </a:p>
          <a:p>
            <a:r>
              <a:rPr lang="en-US" b="1" dirty="0"/>
              <a:t>November 10, 2019</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126724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9144000" cy="1620837"/>
          </a:xfrm>
        </p:spPr>
        <p:txBody>
          <a:bodyPr>
            <a:normAutofit fontScale="90000"/>
          </a:bodyPr>
          <a:lstStyle/>
          <a:p>
            <a:r>
              <a:rPr lang="en-US" b="1" dirty="0"/>
              <a:t>What is our vision at </a:t>
            </a:r>
            <a:br>
              <a:rPr lang="en-US" b="1" dirty="0"/>
            </a:br>
            <a:r>
              <a:rPr lang="en-US" b="1" dirty="0"/>
              <a:t>First UMC of Gilbert?</a:t>
            </a:r>
            <a:endParaRPr lang="en-US" dirty="0"/>
          </a:p>
        </p:txBody>
      </p:sp>
      <p:sp>
        <p:nvSpPr>
          <p:cNvPr id="3" name="Subtitle 2"/>
          <p:cNvSpPr>
            <a:spLocks noGrp="1"/>
          </p:cNvSpPr>
          <p:nvPr>
            <p:ph type="subTitle" idx="1"/>
          </p:nvPr>
        </p:nvSpPr>
        <p:spPr>
          <a:xfrm>
            <a:off x="1524000" y="2103120"/>
            <a:ext cx="9144000" cy="4353664"/>
          </a:xfrm>
        </p:spPr>
        <p:txBody>
          <a:bodyPr/>
          <a:lstStyle/>
          <a:p>
            <a:endParaRPr lang="en-US" dirty="0"/>
          </a:p>
          <a:p>
            <a:endParaRPr lang="en-US" b="1" dirty="0"/>
          </a:p>
          <a:p>
            <a:r>
              <a:rPr lang="en-US" b="1" dirty="0"/>
              <a:t>The vision of First UMC of Gilbert is to be…</a:t>
            </a:r>
          </a:p>
          <a:p>
            <a:r>
              <a:rPr lang="en-US" b="1" dirty="0"/>
              <a:t>…</a:t>
            </a:r>
          </a:p>
          <a:p>
            <a:r>
              <a:rPr lang="en-US" b="1" dirty="0"/>
              <a:t>That aspires to…</a:t>
            </a:r>
          </a:p>
          <a:p>
            <a:r>
              <a:rPr lang="en-US" b="1"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116785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9144000" cy="1620837"/>
          </a:xfrm>
        </p:spPr>
        <p:txBody>
          <a:bodyPr>
            <a:normAutofit/>
          </a:bodyPr>
          <a:lstStyle/>
          <a:p>
            <a:r>
              <a:rPr lang="en-US" b="1" dirty="0"/>
              <a:t>Questions</a:t>
            </a:r>
            <a:endParaRPr lang="en-US" dirty="0"/>
          </a:p>
        </p:txBody>
      </p:sp>
      <p:sp>
        <p:nvSpPr>
          <p:cNvPr id="3" name="Subtitle 2"/>
          <p:cNvSpPr>
            <a:spLocks noGrp="1"/>
          </p:cNvSpPr>
          <p:nvPr>
            <p:ph type="subTitle" idx="1"/>
          </p:nvPr>
        </p:nvSpPr>
        <p:spPr>
          <a:xfrm>
            <a:off x="1524000" y="2103120"/>
            <a:ext cx="9144000" cy="4353664"/>
          </a:xfrm>
        </p:spPr>
        <p:txBody>
          <a:bodyPr/>
          <a:lstStyle/>
          <a:p>
            <a:endParaRPr lang="en-US" dirty="0"/>
          </a:p>
          <a:p>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94119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1005840"/>
          </a:xfrm>
        </p:spPr>
        <p:txBody>
          <a:bodyPr/>
          <a:lstStyle/>
          <a:p>
            <a:r>
              <a:rPr lang="en-US" b="1" dirty="0"/>
              <a:t>Campus Renovations</a:t>
            </a:r>
          </a:p>
        </p:txBody>
      </p:sp>
      <p:sp>
        <p:nvSpPr>
          <p:cNvPr id="3" name="Subtitle 2"/>
          <p:cNvSpPr>
            <a:spLocks noGrp="1"/>
          </p:cNvSpPr>
          <p:nvPr>
            <p:ph type="subTitle" idx="1"/>
          </p:nvPr>
        </p:nvSpPr>
        <p:spPr>
          <a:xfrm>
            <a:off x="1524000" y="2103120"/>
            <a:ext cx="9144000" cy="4729797"/>
          </a:xfrm>
        </p:spPr>
        <p:txBody>
          <a:bodyPr>
            <a:normAutofit/>
          </a:bodyPr>
          <a:lstStyle/>
          <a:p>
            <a:pPr marL="342900" indent="-342900" algn="l">
              <a:buFont typeface="Arial" panose="020B0604020202020204" pitchFamily="34" charset="0"/>
              <a:buChar char="•"/>
            </a:pPr>
            <a:r>
              <a:rPr lang="en-US" sz="2600" dirty="0"/>
              <a:t>Nursery</a:t>
            </a:r>
          </a:p>
          <a:p>
            <a:pPr marL="342900" indent="-342900" algn="l">
              <a:buFont typeface="Arial" panose="020B0604020202020204" pitchFamily="34" charset="0"/>
              <a:buChar char="•"/>
            </a:pPr>
            <a:r>
              <a:rPr lang="en-US" sz="2600" dirty="0"/>
              <a:t>Preschool Office</a:t>
            </a:r>
          </a:p>
          <a:p>
            <a:pPr marL="342900" indent="-342900" algn="l">
              <a:buFont typeface="Arial" panose="020B0604020202020204" pitchFamily="34" charset="0"/>
              <a:buChar char="•"/>
            </a:pPr>
            <a:r>
              <a:rPr lang="en-US" sz="2600" dirty="0"/>
              <a:t>Choir Space</a:t>
            </a:r>
          </a:p>
          <a:p>
            <a:pPr marL="342900" indent="-342900" algn="l">
              <a:buFont typeface="Arial" panose="020B0604020202020204" pitchFamily="34" charset="0"/>
              <a:buChar char="•"/>
            </a:pPr>
            <a:r>
              <a:rPr lang="en-US" sz="2600" dirty="0"/>
              <a:t>Senior High Youth Room</a:t>
            </a:r>
          </a:p>
          <a:p>
            <a:pPr marL="342900" indent="-342900" algn="l">
              <a:buFont typeface="Arial" panose="020B0604020202020204" pitchFamily="34" charset="0"/>
              <a:buChar char="•"/>
            </a:pPr>
            <a:r>
              <a:rPr lang="en-US" sz="2600" dirty="0"/>
              <a:t>First Floor Meeting Spaces</a:t>
            </a:r>
          </a:p>
          <a:p>
            <a:pPr marL="342900" indent="-342900" algn="l">
              <a:buFont typeface="Arial" panose="020B0604020202020204" pitchFamily="34" charset="0"/>
              <a:buChar char="•"/>
            </a:pPr>
            <a:r>
              <a:rPr lang="en-US" sz="2600" dirty="0"/>
              <a:t>IT Upgrades</a:t>
            </a:r>
          </a:p>
          <a:p>
            <a:pPr marL="342900" indent="-342900" algn="l">
              <a:buFont typeface="Arial" panose="020B0604020202020204" pitchFamily="34" charset="0"/>
              <a:buChar char="•"/>
            </a:pPr>
            <a:r>
              <a:rPr lang="en-US" sz="2600" dirty="0"/>
              <a:t>Parking Lot</a:t>
            </a:r>
          </a:p>
          <a:p>
            <a:pPr marL="342900" indent="-342900" algn="l">
              <a:buFont typeface="Arial" panose="020B0604020202020204" pitchFamily="34" charset="0"/>
              <a:buChar char="•"/>
            </a:pPr>
            <a:r>
              <a:rPr lang="en-US" sz="2600" dirty="0"/>
              <a:t>Landscaping</a:t>
            </a:r>
          </a:p>
          <a:p>
            <a:pPr marL="342900" indent="-342900" algn="l">
              <a:buFont typeface="Arial" panose="020B0604020202020204" pitchFamily="34" charset="0"/>
              <a:buChar char="•"/>
            </a:pPr>
            <a:r>
              <a:rPr lang="en-US" sz="2600" dirty="0"/>
              <a:t>Cooper Road Sign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
        <p:nvSpPr>
          <p:cNvPr id="6" name="TextBox 5"/>
          <p:cNvSpPr txBox="1"/>
          <p:nvPr/>
        </p:nvSpPr>
        <p:spPr>
          <a:xfrm>
            <a:off x="1527048" y="1554480"/>
            <a:ext cx="9144000" cy="369332"/>
          </a:xfrm>
          <a:prstGeom prst="rect">
            <a:avLst/>
          </a:prstGeom>
          <a:noFill/>
        </p:spPr>
        <p:txBody>
          <a:bodyPr wrap="square" rtlCol="0">
            <a:spAutoFit/>
          </a:bodyPr>
          <a:lstStyle/>
          <a:p>
            <a:pPr algn="ctr"/>
            <a:r>
              <a:rPr lang="en-US" b="1" i="1" dirty="0"/>
              <a:t>Building on the past, believing in the future</a:t>
            </a:r>
          </a:p>
        </p:txBody>
      </p:sp>
    </p:spTree>
    <p:extLst>
      <p:ext uri="{BB962C8B-B14F-4D97-AF65-F5344CB8AC3E}">
        <p14:creationId xmlns:p14="http://schemas.microsoft.com/office/powerpoint/2010/main" val="226763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1487833"/>
          </a:xfrm>
        </p:spPr>
        <p:txBody>
          <a:bodyPr>
            <a:normAutofit fontScale="90000"/>
          </a:bodyPr>
          <a:lstStyle/>
          <a:p>
            <a:r>
              <a:rPr lang="en-US" b="1" dirty="0"/>
              <a:t>What is our vision at </a:t>
            </a:r>
            <a:br>
              <a:rPr lang="en-US" b="1" dirty="0"/>
            </a:br>
            <a:r>
              <a:rPr lang="en-US" b="1" dirty="0"/>
              <a:t>First UMC of Gilbert?</a:t>
            </a:r>
          </a:p>
        </p:txBody>
      </p:sp>
      <p:sp>
        <p:nvSpPr>
          <p:cNvPr id="3" name="Subtitle 2"/>
          <p:cNvSpPr>
            <a:spLocks noGrp="1"/>
          </p:cNvSpPr>
          <p:nvPr>
            <p:ph type="subTitle" idx="1"/>
          </p:nvPr>
        </p:nvSpPr>
        <p:spPr>
          <a:xfrm>
            <a:off x="1524000" y="2103119"/>
            <a:ext cx="9144000" cy="3566160"/>
          </a:xfrm>
        </p:spPr>
        <p:txBody>
          <a:bodyPr>
            <a:noAutofit/>
          </a:bodyPr>
          <a:lstStyle/>
          <a:p>
            <a:pPr>
              <a:lnSpc>
                <a:spcPct val="150000"/>
              </a:lnSpc>
            </a:pPr>
            <a:r>
              <a:rPr lang="en-US" b="1" dirty="0">
                <a:solidFill>
                  <a:srgbClr val="FF0000"/>
                </a:solidFill>
              </a:rPr>
              <a:t>“I ask not only on behalf of these, but also on behalf of those who will believe in me through their word, that they may all be one. As you, Father, are in me and I am in you, may they also be in us, so that the world may believe that you have sent me. The glory that you have given me I have given them, so that they may be one, as we are one.  </a:t>
            </a:r>
          </a:p>
          <a:p>
            <a:pPr>
              <a:lnSpc>
                <a:spcPct val="150000"/>
              </a:lnSpc>
            </a:pPr>
            <a:r>
              <a:rPr lang="en-US" b="1" dirty="0">
                <a:solidFill>
                  <a:srgbClr val="FF0000"/>
                </a:solidFill>
              </a:rPr>
              <a:t>– John 17:20-22</a:t>
            </a:r>
            <a:endParaRPr lang="en-US"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124635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1522020"/>
          </a:xfrm>
        </p:spPr>
        <p:txBody>
          <a:bodyPr>
            <a:normAutofit fontScale="90000"/>
          </a:bodyPr>
          <a:lstStyle/>
          <a:p>
            <a:r>
              <a:rPr lang="en-US" b="1" dirty="0"/>
              <a:t>What is the traditional plan as it was passed?</a:t>
            </a:r>
          </a:p>
        </p:txBody>
      </p:sp>
      <p:sp>
        <p:nvSpPr>
          <p:cNvPr id="3" name="Subtitle 2"/>
          <p:cNvSpPr>
            <a:spLocks noGrp="1"/>
          </p:cNvSpPr>
          <p:nvPr>
            <p:ph type="subTitle" idx="1"/>
          </p:nvPr>
        </p:nvSpPr>
        <p:spPr>
          <a:xfrm>
            <a:off x="1524000" y="2103120"/>
            <a:ext cx="9144000" cy="4638501"/>
          </a:xfrm>
        </p:spPr>
        <p:txBody>
          <a:bodyPr/>
          <a:lstStyle/>
          <a:p>
            <a:pPr marL="342900" indent="-342900" algn="l">
              <a:lnSpc>
                <a:spcPct val="150000"/>
              </a:lnSpc>
              <a:buFont typeface="Arial" panose="020B0604020202020204" pitchFamily="34" charset="0"/>
              <a:buChar char="•"/>
            </a:pPr>
            <a:r>
              <a:rPr lang="en-US" dirty="0"/>
              <a:t>Expanded definition of ‘self-avowed practicing homosexual’</a:t>
            </a:r>
          </a:p>
          <a:p>
            <a:pPr marL="342900" indent="-342900" algn="l">
              <a:lnSpc>
                <a:spcPct val="150000"/>
              </a:lnSpc>
              <a:buFont typeface="Arial" panose="020B0604020202020204" pitchFamily="34" charset="0"/>
              <a:buChar char="•"/>
            </a:pPr>
            <a:r>
              <a:rPr lang="en-US" dirty="0"/>
              <a:t>Bishop prohibitions</a:t>
            </a:r>
          </a:p>
          <a:p>
            <a:pPr marL="342900" indent="-342900" algn="l">
              <a:lnSpc>
                <a:spcPct val="150000"/>
              </a:lnSpc>
              <a:buFont typeface="Arial" panose="020B0604020202020204" pitchFamily="34" charset="0"/>
              <a:buChar char="•"/>
            </a:pPr>
            <a:r>
              <a:rPr lang="en-US" dirty="0"/>
              <a:t>Mandated penalties</a:t>
            </a:r>
          </a:p>
          <a:p>
            <a:pPr marL="342900" indent="-342900" algn="l">
              <a:lnSpc>
                <a:spcPct val="150000"/>
              </a:lnSpc>
              <a:buFont typeface="Arial" panose="020B0604020202020204" pitchFamily="34" charset="0"/>
              <a:buChar char="•"/>
            </a:pPr>
            <a:r>
              <a:rPr lang="en-US" dirty="0"/>
              <a:t>Boards of ordained ministries prohibitions</a:t>
            </a:r>
          </a:p>
          <a:p>
            <a:pPr marL="342900" indent="-342900" algn="l">
              <a:lnSpc>
                <a:spcPct val="150000"/>
              </a:lnSpc>
              <a:buFont typeface="Arial" panose="020B0604020202020204" pitchFamily="34" charset="0"/>
              <a:buChar char="•"/>
            </a:pPr>
            <a:r>
              <a:rPr lang="en-US" dirty="0"/>
              <a:t>Mandates changed in complaints</a:t>
            </a:r>
          </a:p>
          <a:p>
            <a:pPr marL="342900" indent="-342900" algn="l">
              <a:lnSpc>
                <a:spcPct val="150000"/>
              </a:lnSpc>
              <a:buFont typeface="Arial" panose="020B0604020202020204" pitchFamily="34" charset="0"/>
              <a:buChar char="•"/>
            </a:pPr>
            <a:r>
              <a:rPr lang="en-US" dirty="0"/>
              <a:t>Appeals changes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1809614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71066"/>
            <a:ext cx="9144000" cy="933712"/>
          </a:xfrm>
        </p:spPr>
        <p:txBody>
          <a:bodyPr>
            <a:normAutofit fontScale="90000"/>
          </a:bodyPr>
          <a:lstStyle/>
          <a:p>
            <a:r>
              <a:rPr lang="en-US" b="1" dirty="0"/>
              <a:t>Four Commitments of </a:t>
            </a:r>
            <a:r>
              <a:rPr lang="en-US" b="1" dirty="0" err="1"/>
              <a:t>UMCNext</a:t>
            </a:r>
            <a:endParaRPr lang="en-US" b="1" dirty="0"/>
          </a:p>
        </p:txBody>
      </p:sp>
      <p:sp>
        <p:nvSpPr>
          <p:cNvPr id="3" name="Subtitle 2"/>
          <p:cNvSpPr>
            <a:spLocks noGrp="1"/>
          </p:cNvSpPr>
          <p:nvPr>
            <p:ph type="subTitle" idx="1"/>
          </p:nvPr>
        </p:nvSpPr>
        <p:spPr>
          <a:xfrm>
            <a:off x="685800" y="1737360"/>
            <a:ext cx="5029200" cy="2286000"/>
          </a:xfrm>
          <a:ln w="19050">
            <a:solidFill>
              <a:schemeClr val="tx1"/>
            </a:solidFill>
          </a:ln>
        </p:spPr>
        <p:txBody>
          <a:bodyPr>
            <a:normAutofit/>
          </a:bodyPr>
          <a:lstStyle/>
          <a:p>
            <a:r>
              <a:rPr lang="en-US" sz="2300" dirty="0"/>
              <a:t>1. We long to be passionate followers of Jesus Christ, committed to a Wesleyan vision of Christianity, anchored in scripture and informed by tradition, experience and reason as we live a life of personal piety and social holiness.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
        <p:nvSpPr>
          <p:cNvPr id="6" name="Subtitle 2"/>
          <p:cNvSpPr txBox="1">
            <a:spLocks/>
          </p:cNvSpPr>
          <p:nvPr/>
        </p:nvSpPr>
        <p:spPr>
          <a:xfrm>
            <a:off x="5943600" y="1737360"/>
            <a:ext cx="5029200" cy="2286000"/>
          </a:xfrm>
          <a:prstGeom prst="rect">
            <a:avLst/>
          </a:prstGeom>
          <a:ln w="19050">
            <a:solidFill>
              <a:schemeClr val="tx1"/>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300" dirty="0"/>
              <a:t>2. We commit to resist evil, injustice and oppression in all forms and toward all people and build a church which affirms the full participation of all ages, nations, races, classes, cultures, gender identities, sexual orientations, and abilities.</a:t>
            </a:r>
          </a:p>
        </p:txBody>
      </p:sp>
      <p:sp>
        <p:nvSpPr>
          <p:cNvPr id="7" name="Subtitle 2"/>
          <p:cNvSpPr txBox="1">
            <a:spLocks/>
          </p:cNvSpPr>
          <p:nvPr/>
        </p:nvSpPr>
        <p:spPr>
          <a:xfrm>
            <a:off x="685800" y="4114800"/>
            <a:ext cx="5029200" cy="2286000"/>
          </a:xfrm>
          <a:prstGeom prst="rect">
            <a:avLst/>
          </a:prstGeom>
          <a:ln w="19050">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300" dirty="0"/>
              <a:t>3. We reject the Traditional Plan approved at General Conference 2019 as inconsistent with the gospel of Jesus Christ and will resist its implementation.</a:t>
            </a:r>
          </a:p>
        </p:txBody>
      </p:sp>
      <p:sp>
        <p:nvSpPr>
          <p:cNvPr id="8" name="Subtitle 2"/>
          <p:cNvSpPr txBox="1">
            <a:spLocks/>
          </p:cNvSpPr>
          <p:nvPr/>
        </p:nvSpPr>
        <p:spPr>
          <a:xfrm>
            <a:off x="5943600" y="4114800"/>
            <a:ext cx="5029200" cy="2286000"/>
          </a:xfrm>
          <a:prstGeom prst="rect">
            <a:avLst/>
          </a:prstGeom>
          <a:ln w="19050">
            <a:solidFill>
              <a:schemeClr val="tx1"/>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300" dirty="0"/>
              <a:t>4. We will work to eliminate discriminatory language and the restrictions and penalties in the Discipline regarding LGBTQ+ persons. We affirm the sacred worth of LGBTQ+ persons, celebrate their gifts, and commit to being in ministry together.</a:t>
            </a:r>
          </a:p>
        </p:txBody>
      </p:sp>
    </p:spTree>
    <p:extLst>
      <p:ext uri="{BB962C8B-B14F-4D97-AF65-F5344CB8AC3E}">
        <p14:creationId xmlns:p14="http://schemas.microsoft.com/office/powerpoint/2010/main" val="35789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9144000" cy="1620837"/>
          </a:xfrm>
        </p:spPr>
        <p:txBody>
          <a:bodyPr>
            <a:normAutofit fontScale="90000"/>
          </a:bodyPr>
          <a:lstStyle/>
          <a:p>
            <a:r>
              <a:rPr lang="en-US" b="1" dirty="0"/>
              <a:t>Desert Southwest Conference Creative Dialogue Notes</a:t>
            </a:r>
          </a:p>
        </p:txBody>
      </p:sp>
      <p:sp>
        <p:nvSpPr>
          <p:cNvPr id="3" name="Subtitle 2"/>
          <p:cNvSpPr>
            <a:spLocks noGrp="1"/>
          </p:cNvSpPr>
          <p:nvPr>
            <p:ph type="subTitle" idx="1"/>
          </p:nvPr>
        </p:nvSpPr>
        <p:spPr>
          <a:xfrm>
            <a:off x="1524000" y="2743200"/>
            <a:ext cx="9144000" cy="1655762"/>
          </a:xfrm>
        </p:spPr>
        <p:txBody>
          <a:bodyPr/>
          <a:lstStyle/>
          <a:p>
            <a:endParaRPr lang="en-US" dirty="0"/>
          </a:p>
          <a:p>
            <a:r>
              <a:rPr lang="en-US" dirty="0"/>
              <a:t>How is our Annual Conference responding to the Traditional Plan?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144182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9144000" cy="989070"/>
          </a:xfrm>
        </p:spPr>
        <p:txBody>
          <a:bodyPr>
            <a:normAutofit/>
          </a:bodyPr>
          <a:lstStyle/>
          <a:p>
            <a:r>
              <a:rPr lang="en-US" b="1" dirty="0"/>
              <a:t>General Conference 2020</a:t>
            </a:r>
          </a:p>
        </p:txBody>
      </p:sp>
      <p:sp>
        <p:nvSpPr>
          <p:cNvPr id="3" name="Subtitle 2"/>
          <p:cNvSpPr>
            <a:spLocks noGrp="1"/>
          </p:cNvSpPr>
          <p:nvPr>
            <p:ph type="subTitle" idx="1"/>
          </p:nvPr>
        </p:nvSpPr>
        <p:spPr>
          <a:xfrm>
            <a:off x="1524000" y="2103119"/>
            <a:ext cx="9144000" cy="4251027"/>
          </a:xfrm>
        </p:spPr>
        <p:txBody>
          <a:bodyPr>
            <a:normAutofit fontScale="92500" lnSpcReduction="10000"/>
          </a:bodyPr>
          <a:lstStyle/>
          <a:p>
            <a:pPr marL="342900" indent="-342900" algn="l">
              <a:lnSpc>
                <a:spcPct val="170000"/>
              </a:lnSpc>
              <a:buFont typeface="Arial" panose="020B0604020202020204" pitchFamily="34" charset="0"/>
              <a:buChar char="•"/>
            </a:pPr>
            <a:r>
              <a:rPr lang="en-US" sz="2600" dirty="0"/>
              <a:t>May 5-15 in Minneapolis:</a:t>
            </a:r>
          </a:p>
          <a:p>
            <a:pPr marL="800100" lvl="1" indent="-342900" algn="l">
              <a:lnSpc>
                <a:spcPct val="170000"/>
              </a:lnSpc>
              <a:buFont typeface="Arial" panose="020B0604020202020204" pitchFamily="34" charset="0"/>
              <a:buChar char="•"/>
            </a:pPr>
            <a:r>
              <a:rPr lang="en-US" sz="2600" dirty="0"/>
              <a:t>gc2020welcome.org</a:t>
            </a:r>
          </a:p>
          <a:p>
            <a:pPr marL="800100" lvl="1" indent="-342900" algn="l">
              <a:lnSpc>
                <a:spcPct val="170000"/>
              </a:lnSpc>
              <a:buFont typeface="Arial" panose="020B0604020202020204" pitchFamily="34" charset="0"/>
              <a:buChar char="•"/>
            </a:pPr>
            <a:r>
              <a:rPr lang="en-US" sz="2600" dirty="0"/>
              <a:t>Multiple plans have been submitted</a:t>
            </a:r>
          </a:p>
          <a:p>
            <a:pPr marL="342900" indent="-342900" algn="l">
              <a:lnSpc>
                <a:spcPct val="170000"/>
              </a:lnSpc>
              <a:buFont typeface="Arial" panose="020B0604020202020204" pitchFamily="34" charset="0"/>
              <a:buChar char="•"/>
            </a:pPr>
            <a:r>
              <a:rPr lang="en-US" sz="2600" dirty="0"/>
              <a:t>dscumc.org/way-forward/resources</a:t>
            </a:r>
          </a:p>
          <a:p>
            <a:pPr marL="342900" indent="-342900" algn="l">
              <a:lnSpc>
                <a:spcPct val="170000"/>
              </a:lnSpc>
              <a:buFont typeface="Arial" panose="020B0604020202020204" pitchFamily="34" charset="0"/>
              <a:buChar char="•"/>
            </a:pPr>
            <a:r>
              <a:rPr lang="en-US" sz="2600" dirty="0"/>
              <a:t>westernjurisdictionumc.org</a:t>
            </a:r>
          </a:p>
          <a:p>
            <a:pPr marL="342900" indent="-342900" algn="l">
              <a:lnSpc>
                <a:spcPct val="170000"/>
              </a:lnSpc>
              <a:buFont typeface="Arial" panose="020B0604020202020204" pitchFamily="34" charset="0"/>
              <a:buChar char="•"/>
            </a:pPr>
            <a:r>
              <a:rPr lang="en-US" sz="2600" dirty="0"/>
              <a:t>umnews.org</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194699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9144000" cy="989070"/>
          </a:xfrm>
        </p:spPr>
        <p:txBody>
          <a:bodyPr>
            <a:normAutofit/>
          </a:bodyPr>
          <a:lstStyle/>
          <a:p>
            <a:r>
              <a:rPr lang="en-US" b="1" dirty="0"/>
              <a:t>Additional Resources</a:t>
            </a:r>
          </a:p>
        </p:txBody>
      </p:sp>
      <p:sp>
        <p:nvSpPr>
          <p:cNvPr id="3" name="Subtitle 2"/>
          <p:cNvSpPr>
            <a:spLocks noGrp="1"/>
          </p:cNvSpPr>
          <p:nvPr>
            <p:ph type="subTitle" idx="1"/>
          </p:nvPr>
        </p:nvSpPr>
        <p:spPr>
          <a:xfrm>
            <a:off x="1524000" y="2103119"/>
            <a:ext cx="9144000" cy="4251027"/>
          </a:xfrm>
        </p:spPr>
        <p:txBody>
          <a:bodyPr>
            <a:normAutofit/>
          </a:bodyPr>
          <a:lstStyle/>
          <a:p>
            <a:pPr marL="342900" indent="-342900" algn="l">
              <a:buFont typeface="Arial" panose="020B0604020202020204" pitchFamily="34" charset="0"/>
              <a:buChar char="•"/>
            </a:pPr>
            <a:r>
              <a:rPr lang="en-US" dirty="0"/>
              <a:t>Unity of the Church and Human Sexuality: Toward a Faithful United Methodist Witness (GBHEM)</a:t>
            </a:r>
          </a:p>
          <a:p>
            <a:pPr marL="342900" indent="-342900" algn="l">
              <a:buFont typeface="Arial" panose="020B0604020202020204" pitchFamily="34" charset="0"/>
              <a:buChar char="•"/>
            </a:pPr>
            <a:r>
              <a:rPr lang="en-US" dirty="0"/>
              <a:t>United Methodists Divided: Understanding Our Difference Over Homosexuality (Dale </a:t>
            </a:r>
            <a:r>
              <a:rPr lang="en-US" dirty="0" err="1"/>
              <a:t>McConkey</a:t>
            </a:r>
            <a:r>
              <a:rPr lang="en-US" dirty="0"/>
              <a:t>)</a:t>
            </a:r>
          </a:p>
          <a:p>
            <a:pPr marL="342900" indent="-342900" algn="l">
              <a:buFont typeface="Arial" panose="020B0604020202020204" pitchFamily="34" charset="0"/>
              <a:buChar char="•"/>
            </a:pPr>
            <a:r>
              <a:rPr lang="en-US" dirty="0"/>
              <a:t>Holy Love (Steve Harper)</a:t>
            </a:r>
          </a:p>
          <a:p>
            <a:pPr marL="342900" indent="-342900" algn="l">
              <a:buFont typeface="Arial" panose="020B0604020202020204" pitchFamily="34" charset="0"/>
              <a:buChar char="•"/>
            </a:pPr>
            <a:r>
              <a:rPr lang="en-US" dirty="0"/>
              <a:t>How to Talk About the Bible and LGBTQ Inclusion (Matthew Vines)</a:t>
            </a:r>
          </a:p>
          <a:p>
            <a:pPr marL="342900" indent="-342900" algn="l">
              <a:buFont typeface="Arial" panose="020B0604020202020204" pitchFamily="34" charset="0"/>
              <a:buChar char="•"/>
            </a:pPr>
            <a:r>
              <a:rPr lang="en-US" dirty="0"/>
              <a:t>Homosexuality and Christian Faith: Questions of Conscience for the Churches (Walter Wink)</a:t>
            </a:r>
          </a:p>
          <a:p>
            <a:pPr marL="342900" indent="-342900" algn="l">
              <a:buFont typeface="Arial" panose="020B0604020202020204" pitchFamily="34" charset="0"/>
              <a:buChar char="•"/>
            </a:pPr>
            <a:r>
              <a:rPr lang="en-US" dirty="0"/>
              <a:t>The Trevor Project (</a:t>
            </a:r>
            <a:r>
              <a:rPr lang="en-US" dirty="0">
                <a:hlinkClick r:id="rId2">
                  <a:extLst>
                    <a:ext uri="{A12FA001-AC4F-418D-AE19-62706E023703}">
                      <ahyp:hlinkClr xmlns:ahyp="http://schemas.microsoft.com/office/drawing/2018/hyperlinkcolor" val="tx"/>
                    </a:ext>
                  </a:extLst>
                </a:hlinkClick>
              </a:rPr>
              <a:t>https://www.thetrevorproject.org/</a:t>
            </a:r>
            <a:r>
              <a:rPr lang="en-US" dirty="0"/>
              <a: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840786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1487833"/>
          </a:xfrm>
        </p:spPr>
        <p:txBody>
          <a:bodyPr>
            <a:normAutofit fontScale="90000"/>
          </a:bodyPr>
          <a:lstStyle/>
          <a:p>
            <a:r>
              <a:rPr lang="en-US" b="1" dirty="0"/>
              <a:t>What is our vision at </a:t>
            </a:r>
            <a:br>
              <a:rPr lang="en-US" b="1" dirty="0"/>
            </a:br>
            <a:r>
              <a:rPr lang="en-US" b="1" dirty="0"/>
              <a:t>First UMC of Gilbert?</a:t>
            </a:r>
          </a:p>
        </p:txBody>
      </p:sp>
      <p:sp>
        <p:nvSpPr>
          <p:cNvPr id="3" name="Subtitle 2"/>
          <p:cNvSpPr>
            <a:spLocks noGrp="1"/>
          </p:cNvSpPr>
          <p:nvPr>
            <p:ph type="subTitle" idx="1"/>
          </p:nvPr>
        </p:nvSpPr>
        <p:spPr>
          <a:xfrm>
            <a:off x="1524000" y="2103119"/>
            <a:ext cx="9144000" cy="3566160"/>
          </a:xfrm>
        </p:spPr>
        <p:txBody>
          <a:bodyPr>
            <a:noAutofit/>
          </a:bodyPr>
          <a:lstStyle/>
          <a:p>
            <a:pPr>
              <a:lnSpc>
                <a:spcPct val="150000"/>
              </a:lnSpc>
            </a:pPr>
            <a:r>
              <a:rPr lang="en-US" sz="3600" dirty="0"/>
              <a:t>“By the power of Christ’s redeeming and sanctifying love, we commit ourselves to grow in love and understanding until all the walls that divide us are finally cast down.”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1875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06177"/>
            <a:ext cx="1371600" cy="1463492"/>
          </a:xfrm>
          <a:prstGeom prst="rect">
            <a:avLst/>
          </a:prstGeom>
        </p:spPr>
      </p:pic>
    </p:spTree>
    <p:extLst>
      <p:ext uri="{BB962C8B-B14F-4D97-AF65-F5344CB8AC3E}">
        <p14:creationId xmlns:p14="http://schemas.microsoft.com/office/powerpoint/2010/main" val="2507558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541</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Information Update</vt:lpstr>
      <vt:lpstr>Campus Renovations</vt:lpstr>
      <vt:lpstr>What is our vision at  First UMC of Gilbert?</vt:lpstr>
      <vt:lpstr>What is the traditional plan as it was passed?</vt:lpstr>
      <vt:lpstr>Four Commitments of UMCNext</vt:lpstr>
      <vt:lpstr>Desert Southwest Conference Creative Dialogue Notes</vt:lpstr>
      <vt:lpstr>General Conference 2020</vt:lpstr>
      <vt:lpstr>Additional Resources</vt:lpstr>
      <vt:lpstr>What is our vision at  First UMC of Gilbert?</vt:lpstr>
      <vt:lpstr>What is our vision at  First UMC of Gilbert?</vt:lpstr>
      <vt:lpstr>Questions</vt:lpstr>
    </vt:vector>
  </TitlesOfParts>
  <Company>FUMCG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Update</dc:title>
  <dc:creator>Sylvia Harris</dc:creator>
  <cp:lastModifiedBy>Sylvia Harris</cp:lastModifiedBy>
  <cp:revision>10</cp:revision>
  <cp:lastPrinted>2019-11-06T19:56:05Z</cp:lastPrinted>
  <dcterms:created xsi:type="dcterms:W3CDTF">2019-11-06T18:58:04Z</dcterms:created>
  <dcterms:modified xsi:type="dcterms:W3CDTF">2019-11-08T02:55:54Z</dcterms:modified>
</cp:coreProperties>
</file>